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44" r:id="rId2"/>
    <p:sldId id="399" r:id="rId3"/>
    <p:sldId id="400" r:id="rId4"/>
    <p:sldId id="338" r:id="rId5"/>
    <p:sldId id="345" r:id="rId6"/>
    <p:sldId id="362" r:id="rId7"/>
    <p:sldId id="366" r:id="rId8"/>
    <p:sldId id="367" r:id="rId9"/>
    <p:sldId id="368" r:id="rId10"/>
    <p:sldId id="397" r:id="rId11"/>
    <p:sldId id="365" r:id="rId12"/>
    <p:sldId id="363" r:id="rId13"/>
    <p:sldId id="369" r:id="rId14"/>
    <p:sldId id="364" r:id="rId15"/>
    <p:sldId id="370" r:id="rId16"/>
    <p:sldId id="372" r:id="rId17"/>
    <p:sldId id="373" r:id="rId18"/>
    <p:sldId id="371" r:id="rId19"/>
    <p:sldId id="374" r:id="rId20"/>
    <p:sldId id="375" r:id="rId21"/>
    <p:sldId id="376" r:id="rId22"/>
    <p:sldId id="377" r:id="rId23"/>
    <p:sldId id="378" r:id="rId24"/>
    <p:sldId id="379" r:id="rId25"/>
    <p:sldId id="380" r:id="rId26"/>
    <p:sldId id="381" r:id="rId27"/>
    <p:sldId id="382" r:id="rId28"/>
    <p:sldId id="383" r:id="rId29"/>
    <p:sldId id="384" r:id="rId30"/>
    <p:sldId id="385" r:id="rId31"/>
    <p:sldId id="386" r:id="rId32"/>
    <p:sldId id="361" r:id="rId33"/>
    <p:sldId id="388" r:id="rId34"/>
    <p:sldId id="395" r:id="rId35"/>
    <p:sldId id="387" r:id="rId36"/>
    <p:sldId id="390" r:id="rId37"/>
    <p:sldId id="389" r:id="rId38"/>
    <p:sldId id="391" r:id="rId39"/>
    <p:sldId id="393" r:id="rId40"/>
    <p:sldId id="392" r:id="rId41"/>
    <p:sldId id="396" r:id="rId42"/>
    <p:sldId id="339" r:id="rId43"/>
    <p:sldId id="398" r:id="rId4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BD14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12" autoAdjust="0"/>
    <p:restoredTop sz="97354" autoAdjust="0"/>
  </p:normalViewPr>
  <p:slideViewPr>
    <p:cSldViewPr>
      <p:cViewPr>
        <p:scale>
          <a:sx n="150" d="100"/>
          <a:sy n="150" d="100"/>
        </p:scale>
        <p:origin x="296" y="4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-3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3183A-1356-7A44-9854-A1D3F7EB2CB8}" type="datetimeFigureOut">
              <a:rPr lang="en-US" smtClean="0">
                <a:latin typeface="Arial"/>
                <a:cs typeface="Arial"/>
              </a:rPr>
              <a:t>9/8/16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A85A2-821D-C34E-B01E-999292313745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953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BF052239-6C6F-472F-B175-F0FADCEE2BD3}" type="datetimeFigureOut">
              <a:rPr lang="en-US" smtClean="0"/>
              <a:pPr/>
              <a:t>9/8/16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E4FF5570-FE69-4FDF-99DA-8CDE436443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3718"/>
            <a:ext cx="8229600" cy="857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291830"/>
            <a:ext cx="8229600" cy="57626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0" i="0">
                <a:latin typeface="Helvetica Neue Thin"/>
                <a:cs typeface="Helvetica Neue Thin"/>
              </a:defRPr>
            </a:lvl2pPr>
            <a:lvl3pPr>
              <a:defRPr b="0" i="0">
                <a:latin typeface="Helvetica Neue Thin"/>
                <a:cs typeface="Helvetica Neue Thin"/>
              </a:defRPr>
            </a:lvl3pPr>
            <a:lvl4pPr>
              <a:defRPr b="0" i="0">
                <a:latin typeface="Helvetica Neue Thin"/>
                <a:cs typeface="Helvetica Neue Thin"/>
              </a:defRPr>
            </a:lvl4pPr>
            <a:lvl5pPr>
              <a:defRPr b="0" i="0"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Presentation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317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Title + Content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rgbClr val="BFBFBF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0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Image + Caption Style 1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17920" y="1110426"/>
            <a:ext cx="2926080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110426"/>
            <a:ext cx="6228184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420796" y="1419622"/>
            <a:ext cx="2520329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420820" y="1923678"/>
            <a:ext cx="2520280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6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Image + Caption Style 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10426"/>
            <a:ext cx="6236208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17920" y="1110426"/>
            <a:ext cx="2926080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419622"/>
            <a:ext cx="5267030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923678"/>
            <a:ext cx="5266928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35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80034"/>
            <a:ext cx="8229600" cy="8572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2788146"/>
            <a:ext cx="8225527" cy="647700"/>
          </a:xfrm>
        </p:spPr>
        <p:txBody>
          <a:bodyPr/>
          <a:lstStyle>
            <a:lvl1pPr marL="0" indent="0" algn="ctr">
              <a:buNone/>
              <a:defRPr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3042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82416" y="483682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36827"/>
            <a:ext cx="159452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4364" y="4836827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70" r:id="rId4"/>
    <p:sldLayoutId id="2147483667" r:id="rId5"/>
    <p:sldLayoutId id="2147483668" r:id="rId6"/>
    <p:sldLayoutId id="2147483654" r:id="rId7"/>
    <p:sldLayoutId id="2147483660" r:id="rId8"/>
    <p:sldLayoutId id="2147483653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0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pitchFamily="34" charset="0"/>
        <a:buChar char="•"/>
        <a:defRPr sz="14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–"/>
        <a:defRPr sz="12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1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issues.apache.org/jira/browse/CASSANDRA-966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ssues.apache.org/jira/browse/CASSANDRA-8942" TargetMode="External"/><Relationship Id="rId4" Type="http://schemas.openxmlformats.org/officeDocument/2006/relationships/hyperlink" Target="https://issues.apache.org/jira/browse/CASSANDRA-8838" TargetMode="External"/><Relationship Id="rId5" Type="http://schemas.openxmlformats.org/officeDocument/2006/relationships/hyperlink" Target="https://issues.apache.org/jira/browse/CASSANDRA-8494" TargetMode="External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issues.apache.org/jira/browse/CASSANDRA-11841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issues.apache.org/jira/browse/CASSANDRA-6696" TargetMode="External"/><Relationship Id="rId3" Type="http://schemas.openxmlformats.org/officeDocument/2006/relationships/hyperlink" Target="https://issues.apache.org/jira/browse/CASSANDRA-10540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instaclustr.com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github.com/benbromhead/Cassandra/tree/ic-token-pinning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Ben Bromhead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Cassandra</a:t>
            </a:r>
            <a:r>
              <a:rPr lang="is-IS" dirty="0" smtClean="0"/>
              <a:t>… Every day I’m scaling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48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actually happens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10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0" y="1063229"/>
            <a:ext cx="5689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7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in Cassandra sucks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Soo much over streaming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LCS </a:t>
            </a:r>
            <a:r>
              <a:rPr lang="en-US" sz="1600" dirty="0"/>
              <a:t>and Bootstrap – </a:t>
            </a:r>
            <a:r>
              <a:rPr lang="en-US" sz="1600" dirty="0" smtClean="0"/>
              <a:t>Over stream then compact </a:t>
            </a:r>
            <a:r>
              <a:rPr lang="en-US" sz="1600" dirty="0"/>
              <a:t>all the </a:t>
            </a:r>
            <a:r>
              <a:rPr lang="en-US" sz="1600" dirty="0" smtClean="0"/>
              <a:t>data!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STCS and bootstrap – </a:t>
            </a:r>
            <a:r>
              <a:rPr lang="en-US" sz="1600" dirty="0" smtClean="0"/>
              <a:t>Over stream </a:t>
            </a:r>
            <a:r>
              <a:rPr lang="en-US" sz="1600" dirty="0"/>
              <a:t>all the data </a:t>
            </a:r>
            <a:r>
              <a:rPr lang="en-US" sz="1600" dirty="0" smtClean="0"/>
              <a:t>and run out of disk space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11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0336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in Cassandra sucks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No </a:t>
            </a:r>
            <a:r>
              <a:rPr lang="en-US" sz="1600" dirty="0" err="1" smtClean="0"/>
              <a:t>vnodes</a:t>
            </a:r>
            <a:r>
              <a:rPr lang="en-US" sz="1600" dirty="0" smtClean="0"/>
              <a:t>? – Can only double your 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Vnodes? – Can only add one node at a time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Bootstrap – Fragile and not guaranteed to be consistent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12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9430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does it suck for you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Your database never meets your business requirements from a </a:t>
            </a:r>
            <a:r>
              <a:rPr lang="en-US" sz="1600" dirty="0" smtClean="0"/>
              <a:t>capacity perspective (bad) and </a:t>
            </a:r>
            <a:r>
              <a:rPr lang="en-US" sz="1600" dirty="0"/>
              <a:t>i</a:t>
            </a:r>
            <a:r>
              <a:rPr lang="en-US" sz="1600" dirty="0" smtClean="0"/>
              <a:t>f you try</a:t>
            </a:r>
            <a:r>
              <a:rPr lang="is-IS" sz="1600" dirty="0" smtClean="0"/>
              <a:t>…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You could interrupt availability and performance (really bad)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You could loose data (really really bad</a:t>
            </a:r>
            <a:r>
              <a:rPr lang="en-US" sz="1600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13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40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it get this way?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It’s </a:t>
            </a:r>
            <a:r>
              <a:rPr lang="en-US" sz="1600" dirty="0"/>
              <a:t>actually a hard </a:t>
            </a:r>
            <a:r>
              <a:rPr lang="en-US" sz="1600" dirty="0" smtClean="0"/>
              <a:t>problem: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Moving large amounts of data between nodes requires just as much attention to it from a CAP perspective as client facing stuff.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New features don’t tend to consider impact on scaling operations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Features that help ops tends to be less sexy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14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1559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Does it get better?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800" dirty="0" smtClean="0"/>
              <a:t>Yes!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436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get better? Consistent bootstrap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Strongly consistent membership and ownership – </a:t>
            </a:r>
            <a:r>
              <a:rPr lang="en-US" sz="1600" dirty="0" smtClean="0">
                <a:hlinkClick r:id="rId2"/>
              </a:rPr>
              <a:t>CASSANDRA-9667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/>
                <a:cs typeface="Arial"/>
              </a:rPr>
              <a:t>Using LWT to propose and claim ownership of new token allocations in a consistent manner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Work in </a:t>
            </a:r>
            <a:r>
              <a:rPr lang="en-AU" sz="1600" dirty="0" smtClean="0"/>
              <a:t>progress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latin typeface="Arial"/>
                <a:cs typeface="Arial"/>
              </a:rPr>
              <a:t>You can do this today by pre-assigning non-overlapping (</a:t>
            </a:r>
            <a:r>
              <a:rPr lang="en-US" sz="1600" dirty="0" err="1" smtClean="0">
                <a:latin typeface="Arial"/>
                <a:cs typeface="Arial"/>
              </a:rPr>
              <a:t>inc</a:t>
            </a:r>
            <a:r>
              <a:rPr lang="en-US" sz="1600" dirty="0" smtClean="0">
                <a:latin typeface="Arial"/>
                <a:cs typeface="Arial"/>
              </a:rPr>
              <a:t> replicas) </a:t>
            </a:r>
            <a:r>
              <a:rPr lang="en-US" sz="1600" dirty="0" err="1" smtClean="0">
                <a:latin typeface="Arial"/>
                <a:cs typeface="Arial"/>
              </a:rPr>
              <a:t>vnode</a:t>
            </a:r>
            <a:r>
              <a:rPr lang="en-US" sz="1600" dirty="0" smtClean="0">
                <a:latin typeface="Arial"/>
                <a:cs typeface="Arial"/>
              </a:rPr>
              <a:t> tokens and using </a:t>
            </a:r>
            <a:r>
              <a:rPr lang="en-US" sz="1600" dirty="0" err="1" smtClean="0">
                <a:latin typeface="Arial"/>
                <a:cs typeface="Arial"/>
              </a:rPr>
              <a:t>cassandra.consistent.simultaneousmoves.allow</a:t>
            </a:r>
            <a:r>
              <a:rPr lang="en-US" sz="1600" dirty="0" smtClean="0">
                <a:latin typeface="Arial"/>
                <a:cs typeface="Arial"/>
              </a:rPr>
              <a:t>=true </a:t>
            </a:r>
            <a:r>
              <a:rPr lang="en-US" sz="1600" dirty="0" smtClean="0">
                <a:latin typeface="Arial"/>
                <a:cs typeface="Arial"/>
              </a:rPr>
              <a:t>as a JVM property before bootstrapping your nodes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16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10626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Does it get better? Bootstrap stability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600" dirty="0" smtClean="0"/>
              <a:t>Keep-</a:t>
            </a:r>
            <a:r>
              <a:rPr lang="en-AU" sz="1600" dirty="0" err="1" smtClean="0"/>
              <a:t>alives</a:t>
            </a:r>
            <a:r>
              <a:rPr lang="en-AU" sz="1600" dirty="0" smtClean="0"/>
              <a:t> for all streaming operations – </a:t>
            </a:r>
            <a:r>
              <a:rPr lang="en-AU" sz="1600" dirty="0" smtClean="0">
                <a:hlinkClick r:id="rId2"/>
              </a:rPr>
              <a:t>CASSANDRA-11841</a:t>
            </a:r>
            <a:endParaRPr lang="en-AU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AU" sz="1600" dirty="0" smtClean="0"/>
              <a:t>Currently implements a timeout, you can reduce this to be more aggressive, but large </a:t>
            </a:r>
            <a:r>
              <a:rPr lang="en-AU" sz="1600" dirty="0" err="1" smtClean="0"/>
              <a:t>SSTables</a:t>
            </a:r>
            <a:r>
              <a:rPr lang="en-AU" sz="1600" dirty="0" smtClean="0"/>
              <a:t> will then never stream</a:t>
            </a:r>
          </a:p>
          <a:p>
            <a:r>
              <a:rPr lang="en-US" sz="1600" dirty="0" smtClean="0">
                <a:latin typeface="Arial"/>
                <a:cs typeface="Arial"/>
              </a:rPr>
              <a:t>Resummable bootstrap – </a:t>
            </a:r>
            <a:r>
              <a:rPr lang="en-US" sz="1600" dirty="0" smtClean="0">
                <a:latin typeface="Arial"/>
                <a:cs typeface="Arial"/>
                <a:hlinkClick r:id="rId3"/>
              </a:rPr>
              <a:t>CASSANDRA-8942</a:t>
            </a:r>
            <a:r>
              <a:rPr lang="en-US" sz="1600" dirty="0" smtClean="0">
                <a:latin typeface="Arial"/>
                <a:cs typeface="Arial"/>
              </a:rPr>
              <a:t> &amp; </a:t>
            </a:r>
            <a:r>
              <a:rPr lang="en-US" sz="1600" dirty="0" smtClean="0">
                <a:latin typeface="Arial"/>
                <a:cs typeface="Arial"/>
                <a:hlinkClick r:id="rId4"/>
              </a:rPr>
              <a:t>CASSANDRA-8838</a:t>
            </a:r>
            <a:endParaRPr lang="en-US" sz="1600" dirty="0" smtClean="0">
              <a:latin typeface="Arial"/>
              <a:cs typeface="Arial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You can do this in 2.2+</a:t>
            </a:r>
          </a:p>
          <a:p>
            <a:r>
              <a:rPr lang="en-US" sz="1600" dirty="0" smtClean="0">
                <a:latin typeface="Arial"/>
                <a:cs typeface="Arial"/>
              </a:rPr>
              <a:t>Incremental bootstrap – </a:t>
            </a:r>
            <a:r>
              <a:rPr lang="en-US" sz="1600" dirty="0" smtClean="0">
                <a:latin typeface="Arial"/>
                <a:cs typeface="Arial"/>
                <a:hlinkClick r:id="rId5"/>
              </a:rPr>
              <a:t>CASSANDRA-8494</a:t>
            </a:r>
            <a:endParaRPr lang="en-US" sz="1600" dirty="0" smtClean="0">
              <a:latin typeface="Arial"/>
              <a:cs typeface="Arial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Being worked on, hard to do with </a:t>
            </a:r>
            <a:r>
              <a:rPr lang="en-US" sz="1600" dirty="0" err="1" smtClean="0"/>
              <a:t>vnodes</a:t>
            </a:r>
            <a:r>
              <a:rPr lang="en-US" sz="1600" dirty="0" smtClean="0"/>
              <a:t> right now (try it</a:t>
            </a:r>
            <a:r>
              <a:rPr lang="is-IS" sz="1600" dirty="0" smtClean="0"/>
              <a:t>… the error message uses the word “</a:t>
            </a:r>
            <a:r>
              <a:rPr lang="en-US" sz="1600" b="1" dirty="0"/>
              <a:t>thusly</a:t>
            </a:r>
            <a:r>
              <a:rPr lang="is-IS" sz="1600" dirty="0" smtClean="0"/>
              <a:t>”)</a:t>
            </a:r>
            <a:r>
              <a:rPr lang="en-US" sz="1600" dirty="0" smtClean="0"/>
              <a:t>, instead throttle streaming and uncap compaction to ensure the node </a:t>
            </a:r>
            <a:r>
              <a:rPr lang="en-US" sz="1600" dirty="0" err="1" smtClean="0"/>
              <a:t>doesn</a:t>
            </a:r>
            <a:r>
              <a:rPr lang="uk-UA" sz="1600" dirty="0" smtClean="0"/>
              <a:t>’</a:t>
            </a:r>
            <a:r>
              <a:rPr lang="en-US" sz="1600" dirty="0" smtClean="0"/>
              <a:t>t get overloaded during bootstrap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17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177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Can we make it even better?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2800" dirty="0" smtClean="0"/>
              <a:t>Yes!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41616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Can we make it even better?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19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1600" dirty="0" smtClean="0"/>
              <a:t>Let’s try scaling without data ownership changes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600" dirty="0" smtClean="0"/>
              <a:t>Take advantage of Cassandras normal partition and availability mechanisms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600" dirty="0" smtClean="0"/>
              <a:t>With a little help from our cloud providers!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8755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364" y="438150"/>
            <a:ext cx="4694582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77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Introducing token pinned scaling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20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1600" dirty="0" smtClean="0"/>
              <a:t>Probably needs a better name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600" dirty="0" smtClean="0"/>
              <a:t>Here is how it works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918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Introducing token pinned scaling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1600" dirty="0" smtClean="0"/>
              <a:t>With the introduction of: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600" dirty="0" smtClean="0"/>
              <a:t>Partitioning </a:t>
            </a:r>
            <a:r>
              <a:rPr lang="en-US" sz="1600" dirty="0" err="1" smtClean="0"/>
              <a:t>SSTables</a:t>
            </a:r>
            <a:r>
              <a:rPr lang="en-US" sz="1600" dirty="0" smtClean="0"/>
              <a:t> by Range (</a:t>
            </a:r>
            <a:r>
              <a:rPr lang="en-US" sz="1600" dirty="0" smtClean="0">
                <a:hlinkClick r:id="rId2"/>
              </a:rPr>
              <a:t>CASSANDRA-6696</a:t>
            </a:r>
            <a:r>
              <a:rPr lang="en-US" sz="1600" dirty="0"/>
              <a:t>)</a:t>
            </a:r>
            <a:endParaRPr lang="en-US" sz="1600" dirty="0" smtClean="0"/>
          </a:p>
          <a:p>
            <a:pPr marL="457200" indent="-457200">
              <a:buFont typeface="Arial" charset="0"/>
              <a:buChar char="•"/>
            </a:pPr>
            <a:r>
              <a:rPr lang="en-US" sz="1600" dirty="0" smtClean="0"/>
              <a:t>Range Aware Compaction (</a:t>
            </a:r>
            <a:r>
              <a:rPr lang="en-US" sz="1600" dirty="0" smtClean="0">
                <a:hlinkClick r:id="rId3"/>
              </a:rPr>
              <a:t>CASSANDRA-10540</a:t>
            </a:r>
            <a:r>
              <a:rPr lang="en-US" sz="1600" dirty="0" smtClean="0"/>
              <a:t>)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600" dirty="0" smtClean="0"/>
              <a:t>A few extra lines of code to save/load a map of token to disks (coming soon)</a:t>
            </a:r>
            <a:endParaRPr lang="en-US" sz="1600" dirty="0" smtClean="0"/>
          </a:p>
          <a:p>
            <a:r>
              <a:rPr lang="en-US" sz="1600" dirty="0" smtClean="0"/>
              <a:t>Cassandra will now keep data associated with specific tokens in a single data directory, this could let us treat a disk as a unit in which to scale around!</a:t>
            </a:r>
          </a:p>
          <a:p>
            <a:endParaRPr lang="en-US" sz="1600" dirty="0"/>
          </a:p>
          <a:p>
            <a:r>
              <a:rPr lang="en-US" sz="1600" dirty="0" smtClean="0"/>
              <a:t>But first what do these two features actually let us do?</a:t>
            </a:r>
          </a:p>
        </p:txBody>
      </p:sp>
    </p:spTree>
    <p:extLst>
      <p:ext uri="{BB962C8B-B14F-4D97-AF65-F5344CB8AC3E}">
        <p14:creationId xmlns:p14="http://schemas.microsoft.com/office/powerpoint/2010/main" val="83035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Introducing token pinned scaling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0999"/>
          </a:xfrm>
        </p:spPr>
        <p:txBody>
          <a:bodyPr anchor="t">
            <a:normAutofit/>
          </a:bodyPr>
          <a:lstStyle/>
          <a:p>
            <a:r>
              <a:rPr lang="en-US" sz="1600" dirty="0" smtClean="0"/>
              <a:t>Before Partitioning </a:t>
            </a:r>
            <a:r>
              <a:rPr lang="en-US" sz="1600" dirty="0" err="1" smtClean="0"/>
              <a:t>SSTables</a:t>
            </a:r>
            <a:r>
              <a:rPr lang="en-US" sz="1600" dirty="0" smtClean="0"/>
              <a:t> by Range and Range Aware Compaction: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77489"/>
              </p:ext>
            </p:extLst>
          </p:nvPr>
        </p:nvGraphicFramePr>
        <p:xfrm>
          <a:off x="6477000" y="1962150"/>
          <a:ext cx="243840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200"/>
                <a:gridCol w="1219200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1 - 100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901 - 1000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1401-1500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3899151" y="191643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0" y="19164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Disk0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83701" y="19164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Disk1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463782" y="3546137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81598" y="3546137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21084" y="3546137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/>
          <p:cNvSpPr/>
          <p:nvPr/>
        </p:nvSpPr>
        <p:spPr>
          <a:xfrm>
            <a:off x="1273283" y="336423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607" y="3628171"/>
            <a:ext cx="104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SSTables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081598" y="2572280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/>
          <p:cNvSpPr/>
          <p:nvPr/>
        </p:nvSpPr>
        <p:spPr>
          <a:xfrm>
            <a:off x="1263867" y="2390373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32718" y="3546137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72204" y="3546137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ame 24"/>
          <p:cNvSpPr/>
          <p:nvPr/>
        </p:nvSpPr>
        <p:spPr>
          <a:xfrm>
            <a:off x="4124403" y="336423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486" y="2572280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32718" y="2572280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/>
          <p:cNvSpPr/>
          <p:nvPr/>
        </p:nvSpPr>
        <p:spPr>
          <a:xfrm>
            <a:off x="4114987" y="2390373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74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Introducing token pinned scaling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23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0999"/>
          </a:xfrm>
        </p:spPr>
        <p:txBody>
          <a:bodyPr anchor="t">
            <a:normAutofit/>
          </a:bodyPr>
          <a:lstStyle/>
          <a:p>
            <a:r>
              <a:rPr lang="en-US" sz="1600" b="1" i="1" dirty="0" smtClean="0"/>
              <a:t>After</a:t>
            </a:r>
            <a:r>
              <a:rPr lang="en-US" sz="1600" dirty="0" smtClean="0"/>
              <a:t> Partitioning </a:t>
            </a:r>
            <a:r>
              <a:rPr lang="en-US" sz="1600" dirty="0" err="1" smtClean="0"/>
              <a:t>SSTables</a:t>
            </a:r>
            <a:r>
              <a:rPr lang="en-US" sz="1600" dirty="0" smtClean="0"/>
              <a:t> by Range and Range Aware Compaction: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77489"/>
              </p:ext>
            </p:extLst>
          </p:nvPr>
        </p:nvGraphicFramePr>
        <p:xfrm>
          <a:off x="6477000" y="1962150"/>
          <a:ext cx="243840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200"/>
                <a:gridCol w="1219200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1 - 100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901 - 1000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1401-1500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3899151" y="191643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0" y="19164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Disk0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83701" y="19164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Disk1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463782" y="3546137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81598" y="3546137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/>
          <p:cNvSpPr/>
          <p:nvPr/>
        </p:nvSpPr>
        <p:spPr>
          <a:xfrm>
            <a:off x="1273283" y="336423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607" y="3628171"/>
            <a:ext cx="104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SSTables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454366" y="2572280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81598" y="2572280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/>
          <p:cNvSpPr/>
          <p:nvPr/>
        </p:nvSpPr>
        <p:spPr>
          <a:xfrm>
            <a:off x="1263867" y="2390373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32718" y="3546137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ame 24"/>
          <p:cNvSpPr/>
          <p:nvPr/>
        </p:nvSpPr>
        <p:spPr>
          <a:xfrm>
            <a:off x="4124403" y="336423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486" y="2572280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32718" y="2572280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/>
          <p:cNvSpPr/>
          <p:nvPr/>
        </p:nvSpPr>
        <p:spPr>
          <a:xfrm>
            <a:off x="4114987" y="2390373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05486" y="3546137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ontent Placeholder 5"/>
          <p:cNvSpPr txBox="1">
            <a:spLocks/>
          </p:cNvSpPr>
          <p:nvPr/>
        </p:nvSpPr>
        <p:spPr>
          <a:xfrm>
            <a:off x="457200" y="4400550"/>
            <a:ext cx="8229600" cy="380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Data within a token range is now kept on a specific disk</a:t>
            </a:r>
          </a:p>
        </p:txBody>
      </p:sp>
    </p:spTree>
    <p:extLst>
      <p:ext uri="{BB962C8B-B14F-4D97-AF65-F5344CB8AC3E}">
        <p14:creationId xmlns:p14="http://schemas.microsoft.com/office/powerpoint/2010/main" val="206438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Introducing token pinned scaling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80999"/>
          </a:xfrm>
        </p:spPr>
        <p:txBody>
          <a:bodyPr anchor="t">
            <a:normAutofit/>
          </a:bodyPr>
          <a:lstStyle/>
          <a:p>
            <a:r>
              <a:rPr lang="en-US" sz="1600" dirty="0" smtClean="0"/>
              <a:t>Your </a:t>
            </a:r>
            <a:r>
              <a:rPr lang="en-US" sz="1600" dirty="0" err="1" smtClean="0"/>
              <a:t>SSTables</a:t>
            </a:r>
            <a:r>
              <a:rPr lang="en-US" sz="1600" dirty="0" smtClean="0"/>
              <a:t> will converge to contain a single </a:t>
            </a:r>
            <a:r>
              <a:rPr lang="en-US" sz="1600" dirty="0" err="1" smtClean="0"/>
              <a:t>vnode</a:t>
            </a:r>
            <a:r>
              <a:rPr lang="en-US" sz="1600" dirty="0" smtClean="0"/>
              <a:t> range when things get big enough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577489"/>
              </p:ext>
            </p:extLst>
          </p:nvPr>
        </p:nvGraphicFramePr>
        <p:xfrm>
          <a:off x="6477000" y="1962150"/>
          <a:ext cx="2438400" cy="1097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200"/>
                <a:gridCol w="1219200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1 - 100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901 - 1000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30200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1401-1500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3899151" y="1916430"/>
            <a:ext cx="0" cy="2286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24000" y="19164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Disk0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283701" y="191643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Disk1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463782" y="3546137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081598" y="3546137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/>
          <p:cNvSpPr/>
          <p:nvPr/>
        </p:nvSpPr>
        <p:spPr>
          <a:xfrm>
            <a:off x="1273283" y="336423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607" y="3628171"/>
            <a:ext cx="104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SSTables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454366" y="2572280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81598" y="2572280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ame 19"/>
          <p:cNvSpPr/>
          <p:nvPr/>
        </p:nvSpPr>
        <p:spPr>
          <a:xfrm>
            <a:off x="1263867" y="2390373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932718" y="3546137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572204" y="3546137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ame 24"/>
          <p:cNvSpPr/>
          <p:nvPr/>
        </p:nvSpPr>
        <p:spPr>
          <a:xfrm>
            <a:off x="4124403" y="336423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05486" y="2572280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4932718" y="2572280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ame 28"/>
          <p:cNvSpPr/>
          <p:nvPr/>
        </p:nvSpPr>
        <p:spPr>
          <a:xfrm>
            <a:off x="4114987" y="2390373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05486" y="3546137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55271" y="2572280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699414" y="3546137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699414" y="2572280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9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Leveraging EBS to separate I/O from CPU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Amazon Web Services provides a networked attached block store called EBS (Elastic Block Store).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Isolated to each availability zone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We can attach and reattach EBS disk ad-hoc and in </a:t>
            </a:r>
            <a:r>
              <a:rPr lang="en-US" sz="1600" dirty="0" smtClean="0"/>
              <a:t>seconds/minutes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141696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Adding it all together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Make each EBS disk a data directory in Cassandra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Cassandra guarantees only data from a specific token range will exist on a given disk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When throughput is low attach all disks in a single AZ to a single node, specify all the </a:t>
            </a:r>
            <a:r>
              <a:rPr lang="en-US" sz="1600" dirty="0" smtClean="0"/>
              <a:t>ranges from each disk </a:t>
            </a:r>
            <a:r>
              <a:rPr lang="en-US" sz="1600" dirty="0" smtClean="0"/>
              <a:t>via a comma separated list of </a:t>
            </a:r>
            <a:r>
              <a:rPr lang="en-US" sz="1600" dirty="0" smtClean="0"/>
              <a:t>tokens.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Up to 40 disks per instance!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When </a:t>
            </a:r>
            <a:r>
              <a:rPr lang="en-US" sz="1600" dirty="0" smtClean="0"/>
              <a:t>load is high, launch more instances and spread the disks across the new instances.</a:t>
            </a:r>
          </a:p>
        </p:txBody>
      </p:sp>
    </p:spTree>
    <p:extLst>
      <p:ext uri="{BB962C8B-B14F-4D97-AF65-F5344CB8AC3E}">
        <p14:creationId xmlns:p14="http://schemas.microsoft.com/office/powerpoint/2010/main" val="165429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it all together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27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8947"/>
          </a:xfrm>
        </p:spPr>
        <p:txBody>
          <a:bodyPr anchor="t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Make each EBS disk a data directory in Cassandra</a:t>
            </a:r>
          </a:p>
        </p:txBody>
      </p:sp>
      <p:sp>
        <p:nvSpPr>
          <p:cNvPr id="9" name="Frame 8"/>
          <p:cNvSpPr/>
          <p:nvPr/>
        </p:nvSpPr>
        <p:spPr>
          <a:xfrm>
            <a:off x="6858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35071" y="18258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sda</a:t>
            </a:r>
            <a:endParaRPr lang="en-US" dirty="0"/>
          </a:p>
        </p:txBody>
      </p:sp>
      <p:sp>
        <p:nvSpPr>
          <p:cNvPr id="11" name="Frame 10"/>
          <p:cNvSpPr/>
          <p:nvPr/>
        </p:nvSpPr>
        <p:spPr>
          <a:xfrm>
            <a:off x="685800" y="249555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35071" y="275233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sdd</a:t>
            </a:r>
            <a:endParaRPr lang="en-US" dirty="0"/>
          </a:p>
        </p:txBody>
      </p:sp>
      <p:sp>
        <p:nvSpPr>
          <p:cNvPr id="13" name="Frame 12"/>
          <p:cNvSpPr/>
          <p:nvPr/>
        </p:nvSpPr>
        <p:spPr>
          <a:xfrm>
            <a:off x="2880556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29827" y="182588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sdb</a:t>
            </a:r>
            <a:endParaRPr lang="en-US" dirty="0"/>
          </a:p>
        </p:txBody>
      </p:sp>
      <p:sp>
        <p:nvSpPr>
          <p:cNvPr id="15" name="Frame 14"/>
          <p:cNvSpPr/>
          <p:nvPr/>
        </p:nvSpPr>
        <p:spPr>
          <a:xfrm>
            <a:off x="2880556" y="249555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29827" y="2752336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sde</a:t>
            </a:r>
            <a:endParaRPr lang="en-US" dirty="0"/>
          </a:p>
        </p:txBody>
      </p:sp>
      <p:sp>
        <p:nvSpPr>
          <p:cNvPr id="17" name="Frame 16"/>
          <p:cNvSpPr/>
          <p:nvPr/>
        </p:nvSpPr>
        <p:spPr>
          <a:xfrm>
            <a:off x="51054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4671" y="1825884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sdc</a:t>
            </a:r>
            <a:endParaRPr lang="en-US" dirty="0"/>
          </a:p>
        </p:txBody>
      </p:sp>
      <p:sp>
        <p:nvSpPr>
          <p:cNvPr id="19" name="Frame 18"/>
          <p:cNvSpPr/>
          <p:nvPr/>
        </p:nvSpPr>
        <p:spPr>
          <a:xfrm>
            <a:off x="5105400" y="249555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54671" y="2752336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sdf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61" y="2114550"/>
            <a:ext cx="316454" cy="44171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04800" y="356235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60866" y="2609605"/>
            <a:ext cx="899042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457200"/>
            <a:r>
              <a:rPr lang="en-US" sz="800" b="1" dirty="0" smtClean="0">
                <a:solidFill>
                  <a:srgbClr val="474746"/>
                </a:solidFill>
                <a:latin typeface="Arial"/>
              </a:rPr>
              <a:t>Amazon EBS</a:t>
            </a:r>
            <a:endParaRPr lang="en-US" sz="1400" b="1" dirty="0">
              <a:solidFill>
                <a:srgbClr val="474746"/>
              </a:solidFill>
              <a:latin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57" y="4038662"/>
            <a:ext cx="544782" cy="564959"/>
          </a:xfrm>
          <a:prstGeom prst="rect">
            <a:avLst/>
          </a:prstGeom>
        </p:spPr>
      </p:pic>
      <p:pic>
        <p:nvPicPr>
          <p:cNvPr id="30" name="Picture 29" descr="AWS-Clou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27" y="3702459"/>
            <a:ext cx="731520" cy="73152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stCxn id="11" idx="2"/>
            <a:endCxn id="29" idx="0"/>
          </p:cNvCxnSpPr>
          <p:nvPr/>
        </p:nvCxnSpPr>
        <p:spPr>
          <a:xfrm>
            <a:off x="1763659" y="3378454"/>
            <a:ext cx="2112389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5" idx="2"/>
            <a:endCxn id="29" idx="0"/>
          </p:cNvCxnSpPr>
          <p:nvPr/>
        </p:nvCxnSpPr>
        <p:spPr>
          <a:xfrm flipH="1">
            <a:off x="3876048" y="3378454"/>
            <a:ext cx="82367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19" idx="2"/>
            <a:endCxn id="29" idx="0"/>
          </p:cNvCxnSpPr>
          <p:nvPr/>
        </p:nvCxnSpPr>
        <p:spPr>
          <a:xfrm flipH="1">
            <a:off x="3876048" y="3378454"/>
            <a:ext cx="2307211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17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it all together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8947"/>
          </a:xfrm>
        </p:spPr>
        <p:txBody>
          <a:bodyPr anchor="t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Cassandra guarantees only data from a specific token range will exist on a given disk</a:t>
            </a:r>
          </a:p>
        </p:txBody>
      </p:sp>
      <p:sp>
        <p:nvSpPr>
          <p:cNvPr id="9" name="Frame 8"/>
          <p:cNvSpPr/>
          <p:nvPr/>
        </p:nvSpPr>
        <p:spPr>
          <a:xfrm>
            <a:off x="6858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2880556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51054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61" y="2114550"/>
            <a:ext cx="316454" cy="44171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04800" y="356235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60866" y="2609605"/>
            <a:ext cx="899042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457200"/>
            <a:r>
              <a:rPr lang="en-US" sz="800" b="1" dirty="0" smtClean="0">
                <a:solidFill>
                  <a:srgbClr val="474746"/>
                </a:solidFill>
                <a:latin typeface="Arial"/>
              </a:rPr>
              <a:t>Amazon EBS</a:t>
            </a:r>
            <a:endParaRPr lang="en-US" sz="1400" b="1" dirty="0">
              <a:solidFill>
                <a:srgbClr val="474746"/>
              </a:solidFill>
              <a:latin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57" y="4038662"/>
            <a:ext cx="544782" cy="564959"/>
          </a:xfrm>
          <a:prstGeom prst="rect">
            <a:avLst/>
          </a:prstGeom>
        </p:spPr>
      </p:pic>
      <p:pic>
        <p:nvPicPr>
          <p:cNvPr id="30" name="Picture 29" descr="AWS-Clou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27" y="3702459"/>
            <a:ext cx="731520" cy="73152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29" idx="0"/>
          </p:cNvCxnSpPr>
          <p:nvPr/>
        </p:nvCxnSpPr>
        <p:spPr>
          <a:xfrm>
            <a:off x="1763659" y="3378454"/>
            <a:ext cx="2112389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9" idx="0"/>
          </p:cNvCxnSpPr>
          <p:nvPr/>
        </p:nvCxnSpPr>
        <p:spPr>
          <a:xfrm flipH="1">
            <a:off x="3876048" y="3378454"/>
            <a:ext cx="82367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9" idx="0"/>
          </p:cNvCxnSpPr>
          <p:nvPr/>
        </p:nvCxnSpPr>
        <p:spPr>
          <a:xfrm flipH="1">
            <a:off x="3876048" y="3378454"/>
            <a:ext cx="2307211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56001" y="1741713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483233" y="1741713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01049" y="1741713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686569" y="1740832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326055" y="1740832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059337" y="1740832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289327" y="1740832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916559" y="1740832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539112" y="1740832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ame 49"/>
          <p:cNvSpPr/>
          <p:nvPr/>
        </p:nvSpPr>
        <p:spPr>
          <a:xfrm>
            <a:off x="685800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/>
          <p:cNvSpPr/>
          <p:nvPr/>
        </p:nvSpPr>
        <p:spPr>
          <a:xfrm>
            <a:off x="2880556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ame 51"/>
          <p:cNvSpPr/>
          <p:nvPr/>
        </p:nvSpPr>
        <p:spPr>
          <a:xfrm>
            <a:off x="5105400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56001" y="2666085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483233" y="2666085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101049" y="2666085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86569" y="2665204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26055" y="2665204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059337" y="2665204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289327" y="2665204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916559" y="2665204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539112" y="2665204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it all together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29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8947"/>
          </a:xfrm>
        </p:spPr>
        <p:txBody>
          <a:bodyPr anchor="t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When throughput is low attach all disks in a single AZ to a single </a:t>
            </a:r>
            <a:r>
              <a:rPr lang="en-US" sz="1600" dirty="0" smtClean="0"/>
              <a:t>node</a:t>
            </a:r>
            <a:endParaRPr lang="en-US" sz="1600" dirty="0"/>
          </a:p>
        </p:txBody>
      </p:sp>
      <p:sp>
        <p:nvSpPr>
          <p:cNvPr id="9" name="Frame 8"/>
          <p:cNvSpPr/>
          <p:nvPr/>
        </p:nvSpPr>
        <p:spPr>
          <a:xfrm>
            <a:off x="6858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2880556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51054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61" y="2114550"/>
            <a:ext cx="316454" cy="44171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04800" y="356235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60866" y="2609605"/>
            <a:ext cx="899042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457200"/>
            <a:r>
              <a:rPr lang="en-US" sz="800" b="1" dirty="0" smtClean="0">
                <a:solidFill>
                  <a:srgbClr val="474746"/>
                </a:solidFill>
                <a:latin typeface="Arial"/>
              </a:rPr>
              <a:t>Amazon EBS</a:t>
            </a:r>
            <a:endParaRPr lang="en-US" sz="1400" b="1" dirty="0">
              <a:solidFill>
                <a:srgbClr val="474746"/>
              </a:solidFill>
              <a:latin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57" y="4038662"/>
            <a:ext cx="544782" cy="564959"/>
          </a:xfrm>
          <a:prstGeom prst="rect">
            <a:avLst/>
          </a:prstGeom>
        </p:spPr>
      </p:pic>
      <p:pic>
        <p:nvPicPr>
          <p:cNvPr id="30" name="Picture 29" descr="AWS-Clou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27" y="3702459"/>
            <a:ext cx="731520" cy="73152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29" idx="0"/>
          </p:cNvCxnSpPr>
          <p:nvPr/>
        </p:nvCxnSpPr>
        <p:spPr>
          <a:xfrm>
            <a:off x="1763659" y="3378454"/>
            <a:ext cx="2112389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9" idx="0"/>
          </p:cNvCxnSpPr>
          <p:nvPr/>
        </p:nvCxnSpPr>
        <p:spPr>
          <a:xfrm flipH="1">
            <a:off x="3876048" y="3378454"/>
            <a:ext cx="82367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9" idx="0"/>
          </p:cNvCxnSpPr>
          <p:nvPr/>
        </p:nvCxnSpPr>
        <p:spPr>
          <a:xfrm flipH="1">
            <a:off x="3876048" y="3378454"/>
            <a:ext cx="2307211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56001" y="1741713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483233" y="1741713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01049" y="1741713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686569" y="1740832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326055" y="1740832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059337" y="1740832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289327" y="1740832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916559" y="1740832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539112" y="1740832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ame 49"/>
          <p:cNvSpPr/>
          <p:nvPr/>
        </p:nvSpPr>
        <p:spPr>
          <a:xfrm>
            <a:off x="685800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/>
          <p:cNvSpPr/>
          <p:nvPr/>
        </p:nvSpPr>
        <p:spPr>
          <a:xfrm>
            <a:off x="2880556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ame 51"/>
          <p:cNvSpPr/>
          <p:nvPr/>
        </p:nvSpPr>
        <p:spPr>
          <a:xfrm>
            <a:off x="5105400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56001" y="2666085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483233" y="2666085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101049" y="2666085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86569" y="2665204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26055" y="2665204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059337" y="2665204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289327" y="2665204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916559" y="2665204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539112" y="2665204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28600" y="447675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 op/s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82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am I and What do I do?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600199"/>
          </a:xfrm>
        </p:spPr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Co-founder </a:t>
            </a:r>
            <a:r>
              <a:rPr lang="en-US" sz="1600" dirty="0"/>
              <a:t>and CTO of Instaclustr -&gt; </a:t>
            </a:r>
            <a:r>
              <a:rPr lang="en-US" sz="1600" u="sng" dirty="0">
                <a:hlinkClick r:id="rId2"/>
              </a:rPr>
              <a:t>www.instaclustr.com</a:t>
            </a:r>
            <a:endParaRPr lang="en-US" sz="1600" dirty="0">
              <a:hlinkClick r:id="rId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Instaclustr provides Cassandra-as-a-Service in the cloud.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Currently support AWS, Azure, </a:t>
            </a:r>
            <a:r>
              <a:rPr lang="en-US" sz="1600" dirty="0" err="1" smtClean="0"/>
              <a:t>Heroku</a:t>
            </a:r>
            <a:r>
              <a:rPr lang="en-US" sz="1600" dirty="0" smtClean="0"/>
              <a:t>, </a:t>
            </a:r>
            <a:r>
              <a:rPr lang="en-US" sz="1600" dirty="0" err="1" smtClean="0"/>
              <a:t>Softlayer</a:t>
            </a:r>
            <a:r>
              <a:rPr lang="en-US" sz="1600" dirty="0" smtClean="0"/>
              <a:t> and Private DCs </a:t>
            </a:r>
            <a:r>
              <a:rPr lang="en-US" sz="1600" dirty="0"/>
              <a:t>with more to come.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Approaching 1000 nodes under management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Yes</a:t>
            </a:r>
            <a:r>
              <a:rPr lang="is-IS" sz="1600" dirty="0" smtClean="0"/>
              <a:t>…</a:t>
            </a:r>
            <a:r>
              <a:rPr lang="en-US" sz="1600" dirty="0" smtClean="0"/>
              <a:t> we are hiring! Come live in Australia!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504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it all together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30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8947"/>
          </a:xfrm>
        </p:spPr>
        <p:txBody>
          <a:bodyPr anchor="t">
            <a:normAutofit fontScale="925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When load is high, launch more instances and spread the disks across the new instances.</a:t>
            </a:r>
          </a:p>
        </p:txBody>
      </p:sp>
      <p:sp>
        <p:nvSpPr>
          <p:cNvPr id="9" name="Frame 8"/>
          <p:cNvSpPr/>
          <p:nvPr/>
        </p:nvSpPr>
        <p:spPr>
          <a:xfrm>
            <a:off x="6858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/>
          <p:cNvSpPr/>
          <p:nvPr/>
        </p:nvSpPr>
        <p:spPr>
          <a:xfrm>
            <a:off x="2880556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/>
          <p:cNvSpPr/>
          <p:nvPr/>
        </p:nvSpPr>
        <p:spPr>
          <a:xfrm>
            <a:off x="51054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161" y="2114550"/>
            <a:ext cx="316454" cy="44171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304800" y="356235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560866" y="2609605"/>
            <a:ext cx="899042" cy="27432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 defTabSz="457200"/>
            <a:r>
              <a:rPr lang="en-US" sz="800" b="1" dirty="0" smtClean="0">
                <a:solidFill>
                  <a:srgbClr val="474746"/>
                </a:solidFill>
                <a:latin typeface="Arial"/>
              </a:rPr>
              <a:t>Amazon EBS</a:t>
            </a:r>
            <a:endParaRPr lang="en-US" sz="1400" b="1" dirty="0">
              <a:solidFill>
                <a:srgbClr val="474746"/>
              </a:solidFill>
              <a:latin typeface="Arial"/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57" y="4038662"/>
            <a:ext cx="544782" cy="564959"/>
          </a:xfrm>
          <a:prstGeom prst="rect">
            <a:avLst/>
          </a:prstGeom>
        </p:spPr>
      </p:pic>
      <p:pic>
        <p:nvPicPr>
          <p:cNvPr id="30" name="Picture 29" descr="AWS-Clou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627" y="3702459"/>
            <a:ext cx="731520" cy="731520"/>
          </a:xfrm>
          <a:prstGeom prst="rect">
            <a:avLst/>
          </a:prstGeom>
        </p:spPr>
      </p:pic>
      <p:cxnSp>
        <p:nvCxnSpPr>
          <p:cNvPr id="32" name="Straight Arrow Connector 31"/>
          <p:cNvCxnSpPr>
            <a:endCxn id="40" idx="0"/>
          </p:cNvCxnSpPr>
          <p:nvPr/>
        </p:nvCxnSpPr>
        <p:spPr>
          <a:xfrm flipH="1">
            <a:off x="1661792" y="3378454"/>
            <a:ext cx="101867" cy="6602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9" idx="0"/>
          </p:cNvCxnSpPr>
          <p:nvPr/>
        </p:nvCxnSpPr>
        <p:spPr>
          <a:xfrm flipH="1">
            <a:off x="3876048" y="3378454"/>
            <a:ext cx="82367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9" idx="0"/>
          </p:cNvCxnSpPr>
          <p:nvPr/>
        </p:nvCxnSpPr>
        <p:spPr>
          <a:xfrm>
            <a:off x="6183260" y="3378454"/>
            <a:ext cx="83461" cy="6602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56001" y="1741713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483233" y="1741713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101049" y="1741713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686569" y="1740832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326055" y="1740832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3059337" y="1740832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289327" y="1740832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916559" y="1740832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6539112" y="1740832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ame 49"/>
          <p:cNvSpPr/>
          <p:nvPr/>
        </p:nvSpPr>
        <p:spPr>
          <a:xfrm>
            <a:off x="685800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ame 50"/>
          <p:cNvSpPr/>
          <p:nvPr/>
        </p:nvSpPr>
        <p:spPr>
          <a:xfrm>
            <a:off x="2880556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ame 51"/>
          <p:cNvSpPr/>
          <p:nvPr/>
        </p:nvSpPr>
        <p:spPr>
          <a:xfrm>
            <a:off x="5105400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856001" y="2666085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483233" y="2666085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101049" y="2666085"/>
            <a:ext cx="533400" cy="533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686569" y="2665204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26055" y="2665204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059337" y="2665204"/>
            <a:ext cx="533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289327" y="2665204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5916559" y="2665204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539112" y="2665204"/>
            <a:ext cx="533400" cy="533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38770" y="446749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10,000 op/s</a:t>
            </a:r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30" y="4038661"/>
            <a:ext cx="544782" cy="564959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01" y="4038661"/>
            <a:ext cx="544782" cy="5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it works - Scaling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1219199"/>
          </a:xfrm>
        </p:spPr>
        <p:txBody>
          <a:bodyPr anchor="t"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Normally you have to provision your cluster at your maximum operations per second + 30% (headroom in case your get it wrong).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Provision enough IOPS, CPU, RAM </a:t>
            </a:r>
            <a:r>
              <a:rPr lang="en-US" sz="1600" dirty="0" err="1" smtClean="0"/>
              <a:t>etc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Makes Cassandra an $$$ solution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752600" y="2495550"/>
            <a:ext cx="0" cy="1905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524000" y="4171950"/>
            <a:ext cx="472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820333" y="3132613"/>
            <a:ext cx="4267200" cy="812854"/>
          </a:xfrm>
          <a:custGeom>
            <a:avLst/>
            <a:gdLst>
              <a:gd name="connsiteX0" fmla="*/ 0 w 4267200"/>
              <a:gd name="connsiteY0" fmla="*/ 812854 h 812854"/>
              <a:gd name="connsiteX1" fmla="*/ 1608667 w 4267200"/>
              <a:gd name="connsiteY1" fmla="*/ 54 h 812854"/>
              <a:gd name="connsiteX2" fmla="*/ 2937934 w 4267200"/>
              <a:gd name="connsiteY2" fmla="*/ 770520 h 812854"/>
              <a:gd name="connsiteX3" fmla="*/ 4267200 w 4267200"/>
              <a:gd name="connsiteY3" fmla="*/ 609654 h 81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812854">
                <a:moveTo>
                  <a:pt x="0" y="812854"/>
                </a:moveTo>
                <a:cubicBezTo>
                  <a:pt x="559505" y="409982"/>
                  <a:pt x="1119011" y="7110"/>
                  <a:pt x="1608667" y="54"/>
                </a:cubicBezTo>
                <a:cubicBezTo>
                  <a:pt x="2098323" y="-7002"/>
                  <a:pt x="2494845" y="668920"/>
                  <a:pt x="2937934" y="770520"/>
                </a:cubicBezTo>
                <a:cubicBezTo>
                  <a:pt x="3381023" y="872120"/>
                  <a:pt x="4267200" y="609654"/>
                  <a:pt x="4267200" y="60965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752600" y="2876550"/>
            <a:ext cx="441960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38801" y="2537913"/>
            <a:ext cx="2438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Provisioned workload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56867" y="354539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Actual workload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4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32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53" y="1350535"/>
            <a:ext cx="5024157" cy="314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it works - Scaling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33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81000"/>
          </a:xfrm>
        </p:spPr>
        <p:txBody>
          <a:bodyPr anchor="t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Let’s make our resources match </a:t>
            </a:r>
            <a:r>
              <a:rPr lang="en-US" sz="1600" smtClean="0"/>
              <a:t>our workload</a:t>
            </a:r>
            <a:endParaRPr lang="en-US" sz="1600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92387" y="1684989"/>
            <a:ext cx="0" cy="304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26627" y="4367229"/>
            <a:ext cx="7559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000760" y="2704290"/>
            <a:ext cx="6827520" cy="1300566"/>
          </a:xfrm>
          <a:custGeom>
            <a:avLst/>
            <a:gdLst>
              <a:gd name="connsiteX0" fmla="*/ 0 w 4267200"/>
              <a:gd name="connsiteY0" fmla="*/ 812854 h 812854"/>
              <a:gd name="connsiteX1" fmla="*/ 1608667 w 4267200"/>
              <a:gd name="connsiteY1" fmla="*/ 54 h 812854"/>
              <a:gd name="connsiteX2" fmla="*/ 2937934 w 4267200"/>
              <a:gd name="connsiteY2" fmla="*/ 770520 h 812854"/>
              <a:gd name="connsiteX3" fmla="*/ 4267200 w 4267200"/>
              <a:gd name="connsiteY3" fmla="*/ 609654 h 81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812854">
                <a:moveTo>
                  <a:pt x="0" y="812854"/>
                </a:moveTo>
                <a:cubicBezTo>
                  <a:pt x="559505" y="409982"/>
                  <a:pt x="1119011" y="7110"/>
                  <a:pt x="1608667" y="54"/>
                </a:cubicBezTo>
                <a:cubicBezTo>
                  <a:pt x="2098323" y="-7002"/>
                  <a:pt x="2494845" y="668920"/>
                  <a:pt x="2937934" y="770520"/>
                </a:cubicBezTo>
                <a:cubicBezTo>
                  <a:pt x="3381023" y="872120"/>
                  <a:pt x="4267200" y="609654"/>
                  <a:pt x="4267200" y="60965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92387" y="2294589"/>
            <a:ext cx="7071360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54047" y="1920462"/>
            <a:ext cx="281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Provisioned IOPS workload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22252" y="386412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Actual workload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92387" y="3638550"/>
            <a:ext cx="59036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482751" y="3208989"/>
            <a:ext cx="631613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14364" y="2800350"/>
            <a:ext cx="705036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19400" y="2571750"/>
            <a:ext cx="159512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414520" y="2952750"/>
            <a:ext cx="76708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81600" y="3638550"/>
            <a:ext cx="264668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181600" y="2952750"/>
            <a:ext cx="0" cy="6858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28067" y="2571750"/>
            <a:ext cx="0" cy="3810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19400" y="2571750"/>
            <a:ext cx="0" cy="2286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114364" y="2800350"/>
            <a:ext cx="0" cy="4098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482751" y="3208989"/>
            <a:ext cx="0" cy="42956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20267" y="3290022"/>
            <a:ext cx="347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Provisioned CPU &amp; RAM workload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967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it works - Scaling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381000"/>
          </a:xfrm>
        </p:spPr>
        <p:txBody>
          <a:bodyPr anchor="t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Let’s make our resources match </a:t>
            </a:r>
            <a:r>
              <a:rPr lang="en-US" sz="1600" smtClean="0"/>
              <a:t>our workload</a:t>
            </a:r>
            <a:endParaRPr lang="en-US" sz="1600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892387" y="1684989"/>
            <a:ext cx="0" cy="3048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26627" y="4367229"/>
            <a:ext cx="755904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13"/>
          <p:cNvSpPr/>
          <p:nvPr/>
        </p:nvSpPr>
        <p:spPr>
          <a:xfrm>
            <a:off x="1000760" y="2704290"/>
            <a:ext cx="6827520" cy="1300566"/>
          </a:xfrm>
          <a:custGeom>
            <a:avLst/>
            <a:gdLst>
              <a:gd name="connsiteX0" fmla="*/ 0 w 4267200"/>
              <a:gd name="connsiteY0" fmla="*/ 812854 h 812854"/>
              <a:gd name="connsiteX1" fmla="*/ 1608667 w 4267200"/>
              <a:gd name="connsiteY1" fmla="*/ 54 h 812854"/>
              <a:gd name="connsiteX2" fmla="*/ 2937934 w 4267200"/>
              <a:gd name="connsiteY2" fmla="*/ 770520 h 812854"/>
              <a:gd name="connsiteX3" fmla="*/ 4267200 w 4267200"/>
              <a:gd name="connsiteY3" fmla="*/ 609654 h 812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7200" h="812854">
                <a:moveTo>
                  <a:pt x="0" y="812854"/>
                </a:moveTo>
                <a:cubicBezTo>
                  <a:pt x="559505" y="409982"/>
                  <a:pt x="1119011" y="7110"/>
                  <a:pt x="1608667" y="54"/>
                </a:cubicBezTo>
                <a:cubicBezTo>
                  <a:pt x="2098323" y="-7002"/>
                  <a:pt x="2494845" y="668920"/>
                  <a:pt x="2937934" y="770520"/>
                </a:cubicBezTo>
                <a:cubicBezTo>
                  <a:pt x="3381023" y="872120"/>
                  <a:pt x="4267200" y="609654"/>
                  <a:pt x="4267200" y="609654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892387" y="2294589"/>
            <a:ext cx="7071360" cy="0"/>
          </a:xfrm>
          <a:prstGeom prst="line">
            <a:avLst/>
          </a:prstGeom>
          <a:ln w="19050">
            <a:solidFill>
              <a:schemeClr val="tx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54047" y="1920462"/>
            <a:ext cx="2819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Provisioned IOPS workload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022252" y="3864123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Actual workload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92387" y="3638550"/>
            <a:ext cx="590364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482751" y="3208989"/>
            <a:ext cx="631613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14364" y="2800350"/>
            <a:ext cx="705036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819400" y="2571750"/>
            <a:ext cx="159512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414520" y="2952750"/>
            <a:ext cx="76708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81600" y="3638550"/>
            <a:ext cx="264668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181600" y="2952750"/>
            <a:ext cx="0" cy="6858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28067" y="2571750"/>
            <a:ext cx="0" cy="3810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2819400" y="2571750"/>
            <a:ext cx="0" cy="22860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2114364" y="2800350"/>
            <a:ext cx="0" cy="409823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482751" y="3208989"/>
            <a:ext cx="0" cy="429561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20267" y="3290022"/>
            <a:ext cx="3471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Provisioned CPU &amp; RAM workload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457200"/>
            <a:ext cx="6350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it works - Consistency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No range movements! You don’t need a Jepsen test to see how bad range movements are for consistency.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Tokens and ranges are fixed during all scaling operations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Range movements are where you see most consistency badness in Cassandra (bootstrap, node replacement, decommission) and need to rely on repair.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7178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it works - Consistency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Treats Racks as a giant “meta-node”, network topology strategy ensures replicas are on different racks.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AWS Rack == </a:t>
            </a:r>
            <a:r>
              <a:rPr lang="en-US" sz="1600" dirty="0" smtClean="0"/>
              <a:t>AZ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As tokens for a node change based on the disk they have, replica topology stays the same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You can only swap disks between instances within the same </a:t>
            </a:r>
            <a:r>
              <a:rPr lang="en-US" sz="1600" dirty="0" smtClean="0"/>
              <a:t>AZ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Scale one rack at a time</a:t>
            </a:r>
            <a:r>
              <a:rPr lang="is-IS" sz="1600" dirty="0" smtClean="0"/>
              <a:t>…</a:t>
            </a:r>
            <a:r>
              <a:rPr lang="en-US" sz="1600" dirty="0" smtClean="0"/>
              <a:t> scale your cluster in constant time!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If you want to do this with a single rack, you will have a bad time</a:t>
            </a:r>
          </a:p>
        </p:txBody>
      </p:sp>
    </p:spTree>
    <p:extLst>
      <p:ext uri="{BB962C8B-B14F-4D97-AF65-F5344CB8AC3E}">
        <p14:creationId xmlns:p14="http://schemas.microsoft.com/office/powerpoint/2010/main" val="173642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it works - Consistency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37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Frame 6"/>
          <p:cNvSpPr/>
          <p:nvPr/>
        </p:nvSpPr>
        <p:spPr>
          <a:xfrm>
            <a:off x="6858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2880556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1054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57" y="4038662"/>
            <a:ext cx="544782" cy="564959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763659" y="3378454"/>
            <a:ext cx="2112389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876048" y="3378454"/>
            <a:ext cx="82367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3876048" y="3378454"/>
            <a:ext cx="2307211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rame 22"/>
          <p:cNvSpPr/>
          <p:nvPr/>
        </p:nvSpPr>
        <p:spPr>
          <a:xfrm>
            <a:off x="685800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2880556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/>
          <p:cNvSpPr/>
          <p:nvPr/>
        </p:nvSpPr>
        <p:spPr>
          <a:xfrm>
            <a:off x="5105400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85320" y="1841273"/>
            <a:ext cx="75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1,5,10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57689" y="2776206"/>
            <a:ext cx="75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2,6,11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25341" y="1820717"/>
            <a:ext cx="1122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3, 22, 44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97710" y="2755650"/>
            <a:ext cx="1226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4,23,45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52615" y="1820404"/>
            <a:ext cx="1329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102,134,167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62600" y="2745951"/>
            <a:ext cx="150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101,122,155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204379" y="4133549"/>
            <a:ext cx="44062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1,2,3,4,5,6,10,11,22,23,44,45,101 </a:t>
            </a:r>
            <a:r>
              <a:rPr lang="is-I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…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  <a:p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54867" y="1320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61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it works - Consistency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Frame 6"/>
          <p:cNvSpPr/>
          <p:nvPr/>
        </p:nvSpPr>
        <p:spPr>
          <a:xfrm>
            <a:off x="6858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2880556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/>
          <p:cNvSpPr/>
          <p:nvPr/>
        </p:nvSpPr>
        <p:spPr>
          <a:xfrm>
            <a:off x="5105400" y="1569098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rame 22"/>
          <p:cNvSpPr/>
          <p:nvPr/>
        </p:nvSpPr>
        <p:spPr>
          <a:xfrm>
            <a:off x="685800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Frame 23"/>
          <p:cNvSpPr/>
          <p:nvPr/>
        </p:nvSpPr>
        <p:spPr>
          <a:xfrm>
            <a:off x="2880556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ame 24"/>
          <p:cNvSpPr/>
          <p:nvPr/>
        </p:nvSpPr>
        <p:spPr>
          <a:xfrm>
            <a:off x="5105400" y="2493470"/>
            <a:ext cx="2155717" cy="88290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385320" y="1841273"/>
            <a:ext cx="75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1,5,10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57689" y="2776206"/>
            <a:ext cx="75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2,6,11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25341" y="1820717"/>
            <a:ext cx="1122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3, 22, 44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97710" y="2755650"/>
            <a:ext cx="1226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4,23,45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652615" y="1820404"/>
            <a:ext cx="1329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102,134,167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62600" y="2745951"/>
            <a:ext cx="150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101,122,155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657" y="4038662"/>
            <a:ext cx="544782" cy="564959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1661792" y="3378454"/>
            <a:ext cx="101867" cy="6602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3876048" y="3378454"/>
            <a:ext cx="82367" cy="6602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83260" y="3378454"/>
            <a:ext cx="83461" cy="6602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330" y="4038661"/>
            <a:ext cx="544782" cy="5649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401" y="4038661"/>
            <a:ext cx="544782" cy="56495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497785" y="4096172"/>
            <a:ext cx="75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1,5,10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7647" y="4343057"/>
            <a:ext cx="7566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2,6,11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602841" y="4096172"/>
            <a:ext cx="1122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3,22,44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602841" y="4343057"/>
            <a:ext cx="12266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4,23,45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664988" y="4096172"/>
            <a:ext cx="13293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102,134,167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62377" y="4343389"/>
            <a:ext cx="150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solidFill>
                  <a:schemeClr val="tx2">
                    <a:lumMod val="50000"/>
                  </a:schemeClr>
                </a:solidFill>
                <a:latin typeface="Arial"/>
                <a:cs typeface="Arial"/>
              </a:rPr>
              <a:t>101,122,155</a:t>
            </a:r>
            <a:endParaRPr lang="en-US" sz="1600" dirty="0">
              <a:solidFill>
                <a:schemeClr val="tx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727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it works </a:t>
            </a:r>
            <a:r>
              <a:rPr lang="en-US" dirty="0" smtClean="0">
                <a:latin typeface="Arial"/>
                <a:cs typeface="Arial"/>
              </a:rPr>
              <a:t>- TODO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39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1600" dirty="0" smtClean="0"/>
              <a:t>Some issues remain: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Hinted handoff breaks (handoff is based on endpoint rather than token</a:t>
            </a:r>
            <a:r>
              <a:rPr lang="en-US" sz="1600" dirty="0" smtClean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Time </a:t>
            </a:r>
            <a:r>
              <a:rPr lang="en-US" sz="1600" dirty="0" smtClean="0"/>
              <a:t>for gossip to settle on any decent sized </a:t>
            </a:r>
            <a:r>
              <a:rPr lang="en-US" sz="1600" dirty="0" smtClean="0"/>
              <a:t>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Currently just clearing out the </a:t>
            </a:r>
            <a:r>
              <a:rPr lang="en-US" sz="1600" dirty="0" err="1" smtClean="0"/>
              <a:t>system.local</a:t>
            </a:r>
            <a:r>
              <a:rPr lang="en-US" sz="1600" dirty="0" smtClean="0"/>
              <a:t> folder to allow booting</a:t>
            </a: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Can’t do this while repair is running</a:t>
            </a:r>
            <a:r>
              <a:rPr lang="is-IS" sz="1600" dirty="0" smtClean="0"/>
              <a:t>… for some people this is all the time</a:t>
            </a:r>
          </a:p>
          <a:p>
            <a:pPr marL="285750" indent="-285750">
              <a:buFont typeface="Arial" charset="0"/>
              <a:buChar char="•"/>
            </a:pPr>
            <a:r>
              <a:rPr lang="is-IS" sz="1600" dirty="0" smtClean="0"/>
              <a:t>You’ll need to run repair more often as scaling intentionally introduces outages</a:t>
            </a:r>
          </a:p>
          <a:p>
            <a:pPr marL="285750" indent="-285750">
              <a:buFont typeface="Arial" charset="0"/>
              <a:buChar char="•"/>
            </a:pPr>
            <a:r>
              <a:rPr lang="is-IS" sz="1600" dirty="0" smtClean="0"/>
              <a:t>Breaks consistency and everything where RF &gt; number of racks (usually the system_auth keyspace).</a:t>
            </a:r>
          </a:p>
          <a:p>
            <a:pPr marL="285750" indent="-285750">
              <a:buFont typeface="Arial" charset="0"/>
              <a:buChar char="•"/>
            </a:pPr>
            <a:r>
              <a:rPr lang="is-IS" sz="1600" dirty="0" smtClean="0"/>
              <a:t>More work needed!</a:t>
            </a: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4034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153334"/>
              </p:ext>
            </p:extLst>
          </p:nvPr>
        </p:nvGraphicFramePr>
        <p:xfrm>
          <a:off x="452971" y="971550"/>
          <a:ext cx="8238067" cy="1920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Why scaling sucks in Cassandra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It gets better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Then it gets really awesome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67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it works – Real 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40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No production tests yet </a:t>
            </a:r>
            <a:r>
              <a:rPr lang="en-US" sz="1600" dirty="0" smtClean="0">
                <a:sym typeface="Wingdings"/>
              </a:rPr>
              <a:t>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Have gone from a 3 node cluster to a 36 node cluster in around </a:t>
            </a:r>
            <a:r>
              <a:rPr lang="en-US" sz="1600" dirty="0" smtClean="0">
                <a:sym typeface="Wingdings"/>
              </a:rPr>
              <a:t>50 </a:t>
            </a:r>
            <a:r>
              <a:rPr lang="en-US" sz="1600" dirty="0" smtClean="0">
                <a:sym typeface="Wingdings"/>
              </a:rPr>
              <a:t>minutes.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Plenty left to optimize (e.g. bake </a:t>
            </a:r>
            <a:r>
              <a:rPr lang="en-US" sz="1600" dirty="0" smtClean="0">
                <a:sym typeface="Wingdings"/>
              </a:rPr>
              <a:t>everything into an AMI </a:t>
            </a:r>
            <a:r>
              <a:rPr lang="en-US" sz="1600" dirty="0" smtClean="0">
                <a:sym typeface="Wingdings"/>
              </a:rPr>
              <a:t>to reduce startup time)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Could get this down to 10 minutes per rack depending on how responsive AWS is!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No performance overhead compared to Cassandra on EBS.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>
                <a:sym typeface="Wingdings"/>
              </a:rPr>
              <a:t>Check out the code here</a:t>
            </a:r>
            <a:r>
              <a:rPr lang="en-US" sz="1600" dirty="0">
                <a:sym typeface="Wingdings"/>
              </a:rPr>
              <a:t>: </a:t>
            </a:r>
            <a:r>
              <a:rPr lang="en-US" sz="1600" dirty="0">
                <a:sym typeface="Wingdings"/>
                <a:hlinkClick r:id="rId2"/>
              </a:rPr>
              <a:t>https://</a:t>
            </a:r>
            <a:r>
              <a:rPr lang="en-US" sz="1600" dirty="0" smtClean="0">
                <a:sym typeface="Wingdings"/>
                <a:hlinkClick r:id="rId2"/>
              </a:rPr>
              <a:t>github.com/benbromhead/Cassandra/tree/ic-token-pinning</a:t>
            </a:r>
            <a:r>
              <a:rPr lang="en-US" sz="1600" dirty="0" smtClean="0">
                <a:sym typeface="Wingdings"/>
              </a:rPr>
              <a:t> 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205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How it works – Real world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41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Really this is bending some new and impending changes to do funky stuff </a:t>
            </a:r>
            <a:r>
              <a:rPr lang="en-US" sz="1600" dirty="0" smtClean="0">
                <a:sym typeface="Wingdings"/>
              </a:rPr>
              <a:t>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269" y="1657350"/>
            <a:ext cx="3665462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8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Questions?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876550"/>
            <a:ext cx="19050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Questions?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851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Linear Scalability – In theory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5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300" y="1078046"/>
            <a:ext cx="5613400" cy="35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Linear Scalability – In practice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6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0" y="971550"/>
            <a:ext cx="5588000" cy="340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70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supposed to happen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Scaling Cassandra is just “bootstrap new nodes”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That works if your cluster is under provisioned and has 30% disk usage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7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10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actually happens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Add 1 node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Bootstrapping node fails (1 day)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WTF - </a:t>
            </a:r>
            <a:r>
              <a:rPr lang="en-US" sz="1600" dirty="0"/>
              <a:t>Full disk on bootstrapping node</a:t>
            </a:r>
            <a:r>
              <a:rPr lang="en-US" sz="1600" dirty="0" smtClean="0"/>
              <a:t>? (5 minutes)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If STCS run </a:t>
            </a:r>
            <a:r>
              <a:rPr lang="en-US" sz="1600" dirty="0" err="1" smtClean="0"/>
              <a:t>SSTableSplit</a:t>
            </a:r>
            <a:r>
              <a:rPr lang="en-US" sz="1600" dirty="0" smtClean="0"/>
              <a:t> on large </a:t>
            </a:r>
            <a:r>
              <a:rPr lang="en-US" sz="1600" dirty="0" err="1" smtClean="0"/>
              <a:t>SSTables</a:t>
            </a:r>
            <a:r>
              <a:rPr lang="en-US" sz="1600" dirty="0" smtClean="0"/>
              <a:t> on original nodes (2 days)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Attach super sized network storage (EBS) and bind mount to bootstrapping node.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8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7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actually happens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Restart bootstrapping process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Disk alert 70</a:t>
            </a:r>
            <a:r>
              <a:rPr lang="en-US" sz="1600" dirty="0" smtClean="0"/>
              <a:t>% (2 days later)</a:t>
            </a:r>
            <a:endParaRPr lang="en-US" sz="1600" dirty="0"/>
          </a:p>
          <a:p>
            <a:pPr marL="285750" indent="-285750">
              <a:buFont typeface="Arial" charset="0"/>
              <a:buChar char="•"/>
            </a:pPr>
            <a:r>
              <a:rPr lang="en-US" sz="1600" dirty="0"/>
              <a:t>Throttle streaming </a:t>
            </a:r>
            <a:r>
              <a:rPr lang="en-US" sz="1600" dirty="0" smtClean="0"/>
              <a:t>throughput </a:t>
            </a:r>
            <a:r>
              <a:rPr lang="en-US" sz="1600" dirty="0"/>
              <a:t>to below compaction </a:t>
            </a:r>
            <a:r>
              <a:rPr lang="en-US" sz="1600" dirty="0" smtClean="0"/>
              <a:t>throughput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Bootstrapping finishes (5 days later)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Cluster latency spikes cause bootstrap finished but their was a million compactions remaining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Take node offline and let compaction finish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Run repair on node (10 years)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Add next node.</a:t>
            </a:r>
          </a:p>
          <a:p>
            <a:pPr marL="285750" indent="-285750">
              <a:buFont typeface="Arial" charset="0"/>
              <a:buChar char="•"/>
            </a:pPr>
            <a:endParaRPr lang="en-US" sz="1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9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27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Stax_Template">
  <a:themeElements>
    <a:clrScheme name="DataStax">
      <a:dk1>
        <a:sysClr val="windowText" lastClr="000000"/>
      </a:dk1>
      <a:lt1>
        <a:sysClr val="window" lastClr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CA5F14"/>
      </a:hlink>
      <a:folHlink>
        <a:srgbClr val="374C5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872FB066-11D9-3941-A02B-87679BC2FB76}" vid="{EC15C60F-803D-2D48-BB80-27CDBFDDD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CSummit_template</Template>
  <TotalTime>8770</TotalTime>
  <Words>1788</Words>
  <Application>Microsoft Macintosh PowerPoint</Application>
  <PresentationFormat>On-screen Show (16:9)</PresentationFormat>
  <Paragraphs>286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Calibri</vt:lpstr>
      <vt:lpstr>Helvetica Neue Thin</vt:lpstr>
      <vt:lpstr>Times New Roman</vt:lpstr>
      <vt:lpstr>Wingdings</vt:lpstr>
      <vt:lpstr>Arial</vt:lpstr>
      <vt:lpstr>DataStax_Template</vt:lpstr>
      <vt:lpstr>Ben Bromhead</vt:lpstr>
      <vt:lpstr>PowerPoint Presentation</vt:lpstr>
      <vt:lpstr>Who am I and What do I do?</vt:lpstr>
      <vt:lpstr>PowerPoint Presentation</vt:lpstr>
      <vt:lpstr>Linear Scalability – In theory</vt:lpstr>
      <vt:lpstr>Linear Scalability – In practice</vt:lpstr>
      <vt:lpstr>What’s supposed to happen</vt:lpstr>
      <vt:lpstr>What actually happens</vt:lpstr>
      <vt:lpstr>What actually happens</vt:lpstr>
      <vt:lpstr>What actually happens</vt:lpstr>
      <vt:lpstr>Scalability in Cassandra sucks</vt:lpstr>
      <vt:lpstr>Scalability in Cassandra sucks</vt:lpstr>
      <vt:lpstr>Why does it suck for you</vt:lpstr>
      <vt:lpstr>How did it get this way?</vt:lpstr>
      <vt:lpstr>Does it get better?</vt:lpstr>
      <vt:lpstr>Does it get better? Consistent bootstrap</vt:lpstr>
      <vt:lpstr>Does it get better? Bootstrap stability</vt:lpstr>
      <vt:lpstr>Can we make it even better?</vt:lpstr>
      <vt:lpstr>Can we make it even better?</vt:lpstr>
      <vt:lpstr>Introducing token pinned scaling</vt:lpstr>
      <vt:lpstr>Introducing token pinned scaling</vt:lpstr>
      <vt:lpstr>Introducing token pinned scaling</vt:lpstr>
      <vt:lpstr>Introducing token pinned scaling</vt:lpstr>
      <vt:lpstr>Introducing token pinned scaling</vt:lpstr>
      <vt:lpstr>Leveraging EBS to separate I/O from CPU</vt:lpstr>
      <vt:lpstr>Adding it all together</vt:lpstr>
      <vt:lpstr>Adding it all together</vt:lpstr>
      <vt:lpstr>Adding it all together</vt:lpstr>
      <vt:lpstr>Adding it all together</vt:lpstr>
      <vt:lpstr>Adding it all together</vt:lpstr>
      <vt:lpstr>How it works - Scaling</vt:lpstr>
      <vt:lpstr>PowerPoint Presentation</vt:lpstr>
      <vt:lpstr>How it works - Scaling</vt:lpstr>
      <vt:lpstr>How it works - Scaling</vt:lpstr>
      <vt:lpstr>How it works - Consistency</vt:lpstr>
      <vt:lpstr>How it works - Consistency</vt:lpstr>
      <vt:lpstr>How it works - Consistency</vt:lpstr>
      <vt:lpstr>How it works - Consistency</vt:lpstr>
      <vt:lpstr>How it works - TODO</vt:lpstr>
      <vt:lpstr>How it works – Real world</vt:lpstr>
      <vt:lpstr>How it works – Real world</vt:lpstr>
      <vt:lpstr>Questions?</vt:lpstr>
      <vt:lpstr>Questions?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 Fong</dc:creator>
  <cp:lastModifiedBy>Ben Bromhead</cp:lastModifiedBy>
  <cp:revision>39</cp:revision>
  <dcterms:created xsi:type="dcterms:W3CDTF">2016-06-30T20:15:45Z</dcterms:created>
  <dcterms:modified xsi:type="dcterms:W3CDTF">2016-09-08T17:41:15Z</dcterms:modified>
</cp:coreProperties>
</file>